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12.png" ContentType="image/png"/>
  <Override PartName="/ppt/media/image10.png" ContentType="image/png"/>
  <Override PartName="/ppt/media/image6.jpeg" ContentType="image/jpeg"/>
  <Override PartName="/ppt/media/image9.jpeg" ContentType="image/jpeg"/>
  <Override PartName="/ppt/media/image16.jpeg" ContentType="image/jpeg"/>
  <Override PartName="/ppt/media/image15.png" ContentType="image/png"/>
  <Override PartName="/ppt/media/image5.jpeg" ContentType="image/jpeg"/>
  <Override PartName="/ppt/media/image14.png" ContentType="image/png"/>
  <Override PartName="/ppt/media/image1.png" ContentType="image/png"/>
  <Override PartName="/ppt/media/image2.jpeg" ContentType="image/jpeg"/>
  <Override PartName="/ppt/media/image17.jpeg" ContentType="image/jpeg"/>
  <Override PartName="/ppt/media/image3.png" ContentType="image/png"/>
  <Override PartName="/ppt/media/image4.jpeg" ContentType="image/jpeg"/>
  <Override PartName="/ppt/media/image13.png" ContentType="image/png"/>
  <Override PartName="/ppt/media/image7.jpeg" ContentType="image/jpeg"/>
  <Override PartName="/ppt/media/image11.png" ContentType="image/png"/>
  <Override PartName="/ppt/media/image8.jpeg" ContentType="image/jpe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117E07-D4C4-4C83-9AAD-1A43749EF0D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1CC1A98-0F8D-4DE1-BB48-DC210BAAED8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DE7DDC-1BEC-4FB8-96A2-86D3CE7CBCA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B6BC2F-3BB4-4BEA-A099-FA89CFCCDDD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34D5DE5-14A0-43F4-A0E3-B997B824CA9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F81C9FC-AB86-4C44-9940-ACC109AA3EF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99D64AF-0DCF-423F-892F-6A6B18FD76A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690F343-63C2-498A-AE4C-0F87191F92E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DAB020B-AFD3-4514-9C6A-FDFFDFD7CA4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06FB652-6081-45C1-BB83-2A0C8150C2A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AA86D09-9BE2-4CF8-A0CF-7755CFF2F91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EF23A7-0A60-4C1B-A9B4-CEF4C31CD6A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F0A2184-C4F6-454D-AEB7-8358916E5AD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3926AE9-D279-447B-AD6B-32B83EEF07E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3A85EE7-F67A-47E9-9DE5-281BA6A38EC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C368A0D-F02E-4292-A519-2574E4618F8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59D6750-7C61-454D-8CF4-EC5DAF9BDF6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C137897-4966-44B0-B767-1716A268E4D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3A95CE2-6AA8-4F66-BFBB-9260167C01D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3CCBCCF-90F2-4021-A789-6E0F92417A4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2F55893-8EBB-4A0C-870D-B8AA909672E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E3272A8-1170-4776-87BB-3DCA6206B18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8640B5-8DFD-4FDD-9A1E-80805CE1D2C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2D141BD-E0E5-42F1-9318-640F4CEB178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A1E055C-CFEB-435D-B8C4-5E695C7F58B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86D19DE-08D4-4C77-BFAD-9EDC913DCDA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3675FAC-DA0B-4F1F-B2C0-981AE7E8240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DB15BE1-D4A2-427D-A59A-B3F19FFBFF8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F12EA8E-12DA-44E5-BF18-2937D49D843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901B7C7-63B3-4114-A3B3-FAAEC77B1F3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60970E7-D03F-40A9-A0F3-55B11676A64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372F3F2-F2A7-49EA-BCE3-FCAC982EB4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6DE1E71-F31C-47D3-A4F5-65294751543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6772FC-7577-4A76-AADD-1E3C95F172E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29029F2-D9BC-4975-844B-64F4B754136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0134D68-E652-41A2-BA38-6285C89CC7E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D6EA7CD8-4004-4C75-B30B-0B5F0C1AC53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281B510A-8D7A-4ABE-AAD4-DA7B15305F3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6F8E3C3-DE25-42CC-B5AB-01572C76932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AED3914-1166-4D89-A67F-923BF37AF7A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FCF5A9E0-5F0B-4805-90E6-06FA8B9257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F569935-5B01-48A4-AA20-0223D294FA3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3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4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5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D7CA845-16D8-44B3-AF87-64B32E12D25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18E7370-2D00-4067-ACD2-8C97970A7ED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A44DC4-422E-4529-9BF5-69BF8A63A14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C8DD28EA-A76E-4900-8E4E-0E7E85F6C00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2255BF8D-0F4E-43A2-853B-F97DD1EA682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B02B69E8-9E20-46AC-889A-5336C54BA5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03BD131D-AAB6-4192-97C9-B6023144A69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A7937EDC-134D-44DF-B4BC-F735C92A296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089E1720-2F17-48A3-BFCA-FD874726C48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AE1FBF4E-CEEB-4CA3-896A-829DD88055E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EDA0C704-2967-4ED1-ADBC-A2DB80D8CEB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BB86ECC6-E353-4D3E-AB38-48946F06633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C277137C-9A58-470B-8CEB-92666D6E395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730FA6-F612-4E7D-9678-6B0DA921725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4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5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6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B4C8D401-E79F-4C82-86BE-85E3D842785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96F8CB-A601-451A-8605-18E858AE5A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93EE6A-A00B-4CDB-8612-149676D0576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1F0851-C8C7-42A8-AFDD-040A6037C62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B66A8E8-7344-45EA-9537-4102378152A8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</a:t>
            </a:r>
            <a:r>
              <a:rPr b="0" lang="en-GB" sz="3200" spc="-1" strike="noStrike">
                <a:latin typeface="Arial"/>
              </a:rPr>
              <a:t>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</a:t>
            </a:r>
            <a:r>
              <a:rPr b="0" lang="en-GB" sz="2000" spc="-1" strike="noStrike">
                <a:latin typeface="Arial"/>
              </a:rPr>
              <a:t>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</a:t>
            </a:r>
            <a:r>
              <a:rPr b="0" lang="en-GB" sz="2000" spc="-1" strike="noStrike">
                <a:latin typeface="Arial"/>
              </a:rPr>
              <a:t>Outline </a:t>
            </a:r>
            <a:r>
              <a:rPr b="0" lang="en-GB" sz="2000" spc="-1" strike="noStrike">
                <a:latin typeface="Arial"/>
              </a:rPr>
              <a:t>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F1306EA-9A61-4934-90FC-09E90D23DD51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</a:t>
            </a:r>
            <a:r>
              <a:rPr b="0" lang="en-GB" sz="3200" spc="-1" strike="noStrike">
                <a:latin typeface="Arial"/>
              </a:rPr>
              <a:t>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</a:t>
            </a:r>
            <a:r>
              <a:rPr b="0" lang="en-GB" sz="2000" spc="-1" strike="noStrike">
                <a:latin typeface="Arial"/>
              </a:rPr>
              <a:t>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</a:t>
            </a:r>
            <a:r>
              <a:rPr b="0" lang="en-GB" sz="2000" spc="-1" strike="noStrike">
                <a:latin typeface="Arial"/>
              </a:rPr>
              <a:t>Outline </a:t>
            </a:r>
            <a:r>
              <a:rPr b="0" lang="en-GB" sz="2000" spc="-1" strike="noStrike">
                <a:latin typeface="Arial"/>
              </a:rPr>
              <a:t>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2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</a:t>
            </a:r>
            <a:r>
              <a:rPr b="0" lang="en-GB" sz="1800" spc="-1" strike="noStrike">
                <a:latin typeface="Arial"/>
              </a:rPr>
              <a:t>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2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</a:t>
            </a:r>
            <a:r>
              <a:rPr b="0" lang="en-GB" sz="1800" spc="-1" strike="noStrike">
                <a:latin typeface="Arial"/>
              </a:rPr>
              <a:t>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</a:t>
            </a:r>
            <a:r>
              <a:rPr b="0" lang="en-GB" sz="1800" spc="-1" strike="noStrike">
                <a:latin typeface="Arial"/>
              </a:rPr>
              <a:t>Outline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</a:t>
            </a:r>
            <a:r>
              <a:rPr b="0" lang="en-GB" sz="1800" spc="-1" strike="noStrike">
                <a:latin typeface="Arial"/>
              </a:rPr>
              <a:t>Outli</a:t>
            </a:r>
            <a:r>
              <a:rPr b="0" lang="en-GB" sz="1800" spc="-1" strike="noStrike">
                <a:latin typeface="Arial"/>
              </a:rPr>
              <a:t>ne </a:t>
            </a:r>
            <a:r>
              <a:rPr b="0" lang="en-GB" sz="1800" spc="-1" strike="noStrike">
                <a:latin typeface="Arial"/>
              </a:rPr>
              <a:t>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</a:t>
            </a:r>
            <a:r>
              <a:rPr b="0" lang="en-GB" sz="1800" spc="-1" strike="noStrike">
                <a:latin typeface="Arial"/>
              </a:rPr>
              <a:t>i</a:t>
            </a:r>
            <a:r>
              <a:rPr b="0" lang="en-GB" sz="1800" spc="-1" strike="noStrike">
                <a:latin typeface="Arial"/>
              </a:rPr>
              <a:t>x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h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O</a:t>
            </a:r>
            <a:r>
              <a:rPr b="0" lang="en-GB" sz="1800" spc="-1" strike="noStrike">
                <a:latin typeface="Arial"/>
              </a:rPr>
              <a:t>u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li</a:t>
            </a:r>
            <a:r>
              <a:rPr b="0" lang="en-GB" sz="1800" spc="-1" strike="noStrike">
                <a:latin typeface="Arial"/>
              </a:rPr>
              <a:t>n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L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v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v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n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h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O</a:t>
            </a:r>
            <a:r>
              <a:rPr b="0" lang="en-GB" sz="1800" spc="-1" strike="noStrike">
                <a:latin typeface="Arial"/>
              </a:rPr>
              <a:t>u</a:t>
            </a:r>
            <a:r>
              <a:rPr b="0" lang="en-GB" sz="1800" spc="-1" strike="noStrike">
                <a:latin typeface="Arial"/>
              </a:rPr>
              <a:t>t</a:t>
            </a:r>
            <a:r>
              <a:rPr b="0" lang="en-GB" sz="1800" spc="-1" strike="noStrike">
                <a:latin typeface="Arial"/>
              </a:rPr>
              <a:t>l</a:t>
            </a:r>
            <a:r>
              <a:rPr b="0" lang="en-GB" sz="1800" spc="-1" strike="noStrike">
                <a:latin typeface="Arial"/>
              </a:rPr>
              <a:t>i</a:t>
            </a:r>
            <a:r>
              <a:rPr b="0" lang="en-GB" sz="1800" spc="-1" strike="noStrike">
                <a:latin typeface="Arial"/>
              </a:rPr>
              <a:t>n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 </a:t>
            </a:r>
            <a:r>
              <a:rPr b="0" lang="en-GB" sz="1800" spc="-1" strike="noStrike">
                <a:latin typeface="Arial"/>
              </a:rPr>
              <a:t>L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v</a:t>
            </a:r>
            <a:r>
              <a:rPr b="0" lang="en-GB" sz="1800" spc="-1" strike="noStrike">
                <a:latin typeface="Arial"/>
              </a:rPr>
              <a:t>e</a:t>
            </a:r>
            <a:r>
              <a:rPr b="0" lang="en-GB" sz="1800" spc="-1" strike="noStrike">
                <a:latin typeface="Arial"/>
              </a:rPr>
              <a:t>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BE7C23E-D7AC-4713-8416-DC88394D97B1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9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09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6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ftr" idx="10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sldNum" idx="11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AC46558-8D97-4027-82CF-07E422370E5B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129" name="PlaceHolder 6"/>
          <p:cNvSpPr>
            <a:spLocks noGrp="1"/>
          </p:cNvSpPr>
          <p:nvPr>
            <p:ph type="dt" idx="12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ftr" idx="13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sldNum" idx="14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923B0D2-468A-4276-A1EE-1979B8A99D96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dt" idx="15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28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4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4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4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4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slideLayout" Target="../slideLayouts/slideLayout4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360000" y="247356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GB" sz="4200" spc="-1" strike="noStrike" u="sng">
                <a:uFillTx/>
                <a:latin typeface="Arial"/>
              </a:rPr>
              <a:t>Developing Device Drivers in Rust</a:t>
            </a:r>
            <a:endParaRPr b="0" lang="en-GB" sz="4200" spc="-1" strike="noStrike">
              <a:latin typeface="Arial"/>
            </a:endParaRPr>
          </a:p>
        </p:txBody>
      </p:sp>
      <p:sp>
        <p:nvSpPr>
          <p:cNvPr id="208" name=""/>
          <p:cNvSpPr/>
          <p:nvPr/>
        </p:nvSpPr>
        <p:spPr>
          <a:xfrm>
            <a:off x="504360" y="22644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9" name="" descr=""/>
          <p:cNvPicPr/>
          <p:nvPr/>
        </p:nvPicPr>
        <p:blipFill>
          <a:blip r:embed="rId1"/>
          <a:stretch/>
        </p:blipFill>
        <p:spPr>
          <a:xfrm>
            <a:off x="3977280" y="180000"/>
            <a:ext cx="2142000" cy="2142000"/>
          </a:xfrm>
          <a:prstGeom prst="rect">
            <a:avLst/>
          </a:prstGeom>
          <a:ln w="0">
            <a:noFill/>
          </a:ln>
        </p:spPr>
      </p:pic>
      <p:sp>
        <p:nvSpPr>
          <p:cNvPr id="210" name=""/>
          <p:cNvSpPr/>
          <p:nvPr/>
        </p:nvSpPr>
        <p:spPr>
          <a:xfrm>
            <a:off x="540000" y="1800000"/>
            <a:ext cx="9070920" cy="89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br>
              <a:rPr sz="2100"/>
            </a:br>
            <a:r>
              <a:rPr b="0" lang="en-GB" sz="2100" spc="-1" strike="noStrike" u="sng">
                <a:solidFill>
                  <a:srgbClr val="000000"/>
                </a:solidFill>
                <a:uFillTx/>
                <a:latin typeface="Arial"/>
                <a:ea typeface="DejaVu Sans"/>
              </a:rPr>
              <a:t>Presenting</a:t>
            </a:r>
            <a:endParaRPr b="0" lang="en-GB" sz="2100" spc="-1" strike="noStrike">
              <a:latin typeface="Arial"/>
            </a:endParaRPr>
          </a:p>
        </p:txBody>
      </p:sp>
      <p:sp>
        <p:nvSpPr>
          <p:cNvPr id="211" name=""/>
          <p:cNvSpPr/>
          <p:nvPr/>
        </p:nvSpPr>
        <p:spPr>
          <a:xfrm>
            <a:off x="2160000" y="3420000"/>
            <a:ext cx="5759280" cy="16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School of Computing, Engineering &amp; Physical Sciences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BSc (Honours) Computing Science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Supervisor: Paul Keir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Moderator: Stephen Devine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2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20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2" name=""/>
          <p:cNvSpPr/>
          <p:nvPr/>
        </p:nvSpPr>
        <p:spPr>
          <a:xfrm>
            <a:off x="-57240" y="5400000"/>
            <a:ext cx="1856520" cy="28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"/>
          <p:cNvSpPr/>
          <p:nvPr/>
        </p:nvSpPr>
        <p:spPr>
          <a:xfrm rot="5400000">
            <a:off x="8937360" y="4596120"/>
            <a:ext cx="1856520" cy="28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000000"/>
                </a:solidFill>
                <a:latin typeface="Arial"/>
                <a:ea typeface="DejaVu Sans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504000" y="67356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4400" spc="-1" strike="noStrike">
                <a:solidFill>
                  <a:srgbClr val="ffffff"/>
                </a:solidFill>
                <a:latin typeface="Courier New"/>
              </a:rPr>
              <a:t>underneath it all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1800000" y="2160000"/>
            <a:ext cx="6479640" cy="350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200" spc="-1" strike="noStrike">
                <a:latin typeface="Courier New"/>
              </a:rPr>
              <a:t>these slides inspired by ‘The Fragile’ by Nine Inch Nails</a:t>
            </a:r>
            <a:endParaRPr b="0" lang="en-GB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200" spc="-1" strike="noStrike">
                <a:latin typeface="Courier New"/>
              </a:rPr>
              <a:t>images credited to David Carson/Nine Inch Nails</a:t>
            </a:r>
            <a:endParaRPr b="0" lang="en-GB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i="1" lang="en-GB" sz="1200" spc="-1" strike="noStrike">
                <a:latin typeface="Courier New"/>
              </a:rPr>
              <a:t>Kyle Christie</a:t>
            </a:r>
            <a:r>
              <a:rPr b="0" i="1" lang="en-GB" sz="1200" spc="-1" strike="noStrike">
                <a:latin typeface="Courier New"/>
              </a:rPr>
              <a:t>	</a:t>
            </a:r>
            <a:r>
              <a:rPr b="0" i="1" lang="en-GB" sz="1200" spc="-1" strike="noStrike">
                <a:latin typeface="Courier New"/>
              </a:rPr>
              <a:t>University of the West of Scotland</a:t>
            </a:r>
            <a:r>
              <a:rPr b="0" lang="en-GB" sz="1200" spc="-1" strike="noStrike">
                <a:latin typeface="Courier New"/>
              </a:rPr>
              <a:t> </a:t>
            </a:r>
            <a:r>
              <a:rPr b="0" i="1" lang="en-GB" sz="1200" spc="-1" strike="noStrike">
                <a:latin typeface="Courier New"/>
              </a:rPr>
              <a:t>[2023]</a:t>
            </a:r>
            <a:endParaRPr b="0" lang="en-GB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3780000" y="1080000"/>
            <a:ext cx="611928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2200" spc="-1" strike="noStrike">
                <a:solidFill>
                  <a:srgbClr val="000000"/>
                </a:solidFill>
                <a:latin typeface="Reznor"/>
              </a:rPr>
              <a:t>Device Drivers</a:t>
            </a:r>
            <a:br>
              <a:rPr sz="2200"/>
            </a:br>
            <a:r>
              <a:rPr b="0" lang="en-GB" sz="2200" spc="-1" strike="noStrike">
                <a:solidFill>
                  <a:srgbClr val="000000"/>
                </a:solidFill>
                <a:latin typeface="Courier New"/>
              </a:rPr>
              <a:t>t h e  f r a g i l e</a:t>
            </a:r>
            <a:r>
              <a:rPr b="0" lang="en-GB" sz="2200" spc="-1" strike="noStrike">
                <a:solidFill>
                  <a:srgbClr val="000000"/>
                </a:solidFill>
                <a:latin typeface="Andale Mono"/>
              </a:rPr>
              <a:t> 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8280000" y="5413680"/>
            <a:ext cx="19792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000000"/>
                </a:solidFill>
                <a:latin typeface="Arial"/>
                <a:ea typeface="DejaVu Sans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7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"/>
          <p:cNvSpPr/>
          <p:nvPr/>
        </p:nvSpPr>
        <p:spPr>
          <a:xfrm>
            <a:off x="8280000" y="5400000"/>
            <a:ext cx="1856520" cy="28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000000"/>
                </a:solidFill>
                <a:latin typeface="Arial"/>
                <a:ea typeface="DejaVu Sans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360000" y="313560"/>
            <a:ext cx="417528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4400" spc="-1" strike="noStrike">
                <a:solidFill>
                  <a:srgbClr val="ffffff"/>
                </a:solidFill>
                <a:latin typeface="Reznor"/>
              </a:rPr>
              <a:t>Device drivers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175280" cy="4072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Control peri</a:t>
            </a:r>
            <a:r>
              <a:rPr b="0" lang="en-GB" sz="2000" spc="-1" strike="noStrike">
                <a:latin typeface="Courier New"/>
              </a:rPr>
              <a:t>pheral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devices – in</a:t>
            </a:r>
            <a:r>
              <a:rPr b="0" lang="en-GB" sz="2000" spc="-1" strike="noStrike">
                <a:latin typeface="Courier New"/>
              </a:rPr>
              <a:t>teract with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underlying h</a:t>
            </a:r>
            <a:r>
              <a:rPr b="0" lang="en-GB" sz="2000" spc="-1" strike="noStrike">
                <a:latin typeface="Courier New"/>
              </a:rPr>
              <a:t>ardware.</a:t>
            </a:r>
            <a:endParaRPr b="0" lang="en-GB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Provide exte</a:t>
            </a:r>
            <a:r>
              <a:rPr b="0" lang="en-GB" sz="2000" spc="-1" strike="noStrike">
                <a:latin typeface="Courier New"/>
              </a:rPr>
              <a:t>nsions to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the Operatin</a:t>
            </a:r>
            <a:r>
              <a:rPr b="0" lang="en-GB" sz="2000" spc="-1" strike="noStrike">
                <a:latin typeface="Courier New"/>
              </a:rPr>
              <a:t>g System.</a:t>
            </a:r>
            <a:endParaRPr b="0" lang="en-GB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A necessity </a:t>
            </a:r>
            <a:r>
              <a:rPr b="0" lang="en-GB" sz="2000" spc="-1" strike="noStrike">
                <a:latin typeface="Courier New"/>
              </a:rPr>
              <a:t>that suffers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from a ran</a:t>
            </a:r>
            <a:r>
              <a:rPr b="0" lang="en-GB" sz="2000" spc="-1" strike="noStrike">
                <a:solidFill>
                  <a:srgbClr val="000000"/>
                </a:solidFill>
                <a:latin typeface="Courier New"/>
              </a:rPr>
              <a:t>ge</a:t>
            </a:r>
            <a:r>
              <a:rPr b="0" lang="en-GB" sz="2000" spc="-1" strike="noStrike">
                <a:latin typeface="Courier New"/>
              </a:rPr>
              <a:t> of issues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with poten</a:t>
            </a:r>
            <a:r>
              <a:rPr b="0" lang="en-GB" sz="2000" spc="-1" strike="noStrike">
                <a:solidFill>
                  <a:srgbClr val="000000"/>
                </a:solidFill>
                <a:latin typeface="Courier New"/>
              </a:rPr>
              <a:t>ti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all</a:t>
            </a:r>
            <a:r>
              <a:rPr b="0" lang="en-GB" sz="2000" spc="-1" strike="noStrike">
                <a:solidFill>
                  <a:srgbClr val="000000"/>
                </a:solidFill>
                <a:latin typeface="Courier New"/>
              </a:rPr>
              <a:t>y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2000" spc="-1" strike="noStrike">
                <a:solidFill>
                  <a:srgbClr val="000000"/>
                </a:solidFill>
                <a:latin typeface="Courier New"/>
              </a:rPr>
              <a:t>dangerous</a:t>
            </a:r>
            <a:r>
              <a:rPr b="0" lang="en-GB" sz="2000" spc="-1" strike="noStrike">
                <a:latin typeface="Courier New"/>
              </a:rPr>
              <a:t> 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co</a:t>
            </a:r>
            <a:r>
              <a:rPr b="0" lang="en-GB" sz="2000" spc="-1" strike="noStrike">
                <a:latin typeface="Courier New"/>
              </a:rPr>
              <a:t>nsequ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</a:rPr>
              <a:t>en</a:t>
            </a:r>
            <a:r>
              <a:rPr b="0" lang="en-GB" sz="2000" spc="-1" strike="noStrike">
                <a:latin typeface="Courier New"/>
              </a:rPr>
              <a:t>ces.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200" cy="156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4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Continue to be written in C.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Originally developed 1969-1973. 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Suffers from issues with </a:t>
            </a:r>
            <a:r>
              <a:rPr b="0" lang="en-GB" sz="1800" spc="-1" strike="noStrike" u="sng">
                <a:solidFill>
                  <a:srgbClr val="ffffff"/>
                </a:solidFill>
                <a:uFillTx/>
                <a:latin typeface="Courier New"/>
              </a:rPr>
              <a:t>memory safety</a:t>
            </a: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.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2000" spc="-1" strike="noStrike"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/>
          </p:nvPr>
        </p:nvSpPr>
        <p:spPr>
          <a:xfrm>
            <a:off x="5220000" y="3960000"/>
            <a:ext cx="4426200" cy="143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779" spc="-1" strike="noStrike" u="sng">
                <a:solidFill>
                  <a:srgbClr val="ffffff"/>
                </a:solidFill>
                <a:uFillTx/>
                <a:latin typeface="Courier New"/>
              </a:rPr>
              <a:t>Memory safety</a:t>
            </a:r>
            <a:r>
              <a:rPr b="0" lang="en-GB" sz="1779" spc="-1" strike="noStrike">
                <a:solidFill>
                  <a:srgbClr val="ffffff"/>
                </a:solidFill>
                <a:latin typeface="Courier New"/>
              </a:rPr>
              <a:t> can lead to critical vulnerabilities - mostly present in C, C++ and Assembly</a:t>
            </a:r>
            <a:endParaRPr b="0" lang="en-GB" sz="1779" spc="-1" strike="noStrike">
              <a:latin typeface="Arial"/>
            </a:endParaRPr>
          </a:p>
        </p:txBody>
      </p:sp>
      <p:sp>
        <p:nvSpPr>
          <p:cNvPr id="219" name=""/>
          <p:cNvSpPr/>
          <p:nvPr/>
        </p:nvSpPr>
        <p:spPr>
          <a:xfrm>
            <a:off x="6480000" y="360000"/>
            <a:ext cx="1979280" cy="71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4400" spc="-1" strike="noStrike">
                <a:solidFill>
                  <a:srgbClr val="ffffff"/>
                </a:solidFill>
                <a:latin typeface="Reznor"/>
                <a:ea typeface="DejaVu Sans"/>
              </a:rPr>
              <a:t>Problems</a:t>
            </a:r>
            <a:endParaRPr b="0" lang="en-GB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 rot="21420000">
            <a:off x="-2861280" y="-21276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4400" spc="-1" strike="noStrike">
                <a:latin typeface="Reznor"/>
              </a:rPr>
              <a:t>P r o j e c t    a I m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 rot="21420000">
            <a:off x="259920" y="766080"/>
            <a:ext cx="875124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2800" spc="-1" strike="noStrike">
                <a:latin typeface="Courier New"/>
              </a:rPr>
              <a:t>Overcome previously described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2800" spc="-1" strike="noStrike">
                <a:latin typeface="Courier New"/>
              </a:rPr>
              <a:t> </a:t>
            </a:r>
            <a:r>
              <a:rPr b="0" lang="en-GB" sz="2800" spc="-1" strike="noStrike">
                <a:latin typeface="Courier New"/>
              </a:rPr>
              <a:t>issues by developing a </a:t>
            </a:r>
            <a:r>
              <a:rPr b="0" lang="en-GB" sz="2800" spc="-1" strike="noStrike" u="sng">
                <a:uFillTx/>
                <a:latin typeface="Courier New"/>
              </a:rPr>
              <a:t>Linux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2800" spc="-1" strike="noStrike">
                <a:latin typeface="Courier New"/>
              </a:rPr>
              <a:t> </a:t>
            </a:r>
            <a:r>
              <a:rPr b="0" lang="en-GB" sz="2800" spc="-1" strike="noStrike">
                <a:latin typeface="Courier New"/>
              </a:rPr>
              <a:t>device driver in </a:t>
            </a:r>
            <a:r>
              <a:rPr b="0" lang="en-GB" sz="2800" spc="-1" strike="noStrike" u="sng">
                <a:uFillTx/>
                <a:latin typeface="Courier New"/>
              </a:rPr>
              <a:t>r u s t</a:t>
            </a:r>
            <a:r>
              <a:rPr b="0" lang="en-GB" sz="2800" spc="-1" strike="noStrike">
                <a:latin typeface="Courier New"/>
              </a:rPr>
              <a:t>.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222" name=""/>
          <p:cNvSpPr/>
          <p:nvPr/>
        </p:nvSpPr>
        <p:spPr>
          <a:xfrm>
            <a:off x="8280000" y="5379480"/>
            <a:ext cx="1856520" cy="28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000000"/>
                </a:solidFill>
                <a:latin typeface="Arial"/>
                <a:ea typeface="DejaVu Sans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 rot="5400000">
            <a:off x="6276960" y="2315880"/>
            <a:ext cx="521928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408240"/>
              </a:tabLst>
            </a:pPr>
            <a:r>
              <a:rPr b="0" lang="en-GB" sz="5400" spc="-1" strike="noStrike">
                <a:latin typeface="Reznor"/>
              </a:rPr>
              <a:t>R u s t</a:t>
            </a:r>
            <a:endParaRPr b="0" lang="en-GB" sz="5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504000" y="51840"/>
            <a:ext cx="6695280" cy="156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3200" spc="-1" strike="noStrike" u="sng">
                <a:solidFill>
                  <a:srgbClr val="ffffff"/>
                </a:solidFill>
                <a:uFillTx/>
                <a:latin typeface="Courier New"/>
              </a:rPr>
              <a:t>rust</a:t>
            </a:r>
            <a:r>
              <a:rPr b="0" lang="en-GB" sz="3200" spc="-1" strike="noStrike">
                <a:solidFill>
                  <a:srgbClr val="ffffff"/>
                </a:solidFill>
                <a:latin typeface="Courier New"/>
              </a:rPr>
              <a:t> for </a:t>
            </a:r>
            <a:r>
              <a:rPr b="0" lang="en-GB" sz="3200" spc="-1" strike="noStrike">
                <a:solidFill>
                  <a:srgbClr val="ffffff"/>
                </a:solidFill>
                <a:latin typeface="Courier New"/>
              </a:rPr>
              <a:t>Linux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2019, Miguel Ojeda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introduce a new </a:t>
            </a: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system programming </a:t>
            </a: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language into </a:t>
            </a:r>
            <a:r>
              <a:rPr b="0" lang="en-GB" sz="1800" spc="-1" strike="noStrike" u="sng">
                <a:solidFill>
                  <a:srgbClr val="ffffff"/>
                </a:solidFill>
                <a:uFillTx/>
                <a:latin typeface="Courier New"/>
              </a:rPr>
              <a:t>Linux </a:t>
            </a:r>
            <a:r>
              <a:rPr b="0" lang="en-GB" sz="1800" spc="-1" strike="noStrike" u="sng">
                <a:solidFill>
                  <a:srgbClr val="ffffff"/>
                </a:solidFill>
                <a:uFillTx/>
                <a:latin typeface="Courier New"/>
              </a:rPr>
              <a:t>kernel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504000" y="1980000"/>
            <a:ext cx="6695280" cy="156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pPr>
              <a:lnSpc>
                <a:spcPct val="100000"/>
              </a:lnSpc>
              <a:buNone/>
            </a:pPr>
            <a:r>
              <a:rPr b="0" lang="en-GB" sz="3200" spc="-1" strike="noStrike" u="sng">
                <a:solidFill>
                  <a:srgbClr val="ffffff"/>
                </a:solidFill>
                <a:uFillTx/>
                <a:latin typeface="Courier New"/>
              </a:rPr>
              <a:t>memory safe</a:t>
            </a:r>
            <a:r>
              <a:rPr b="0" lang="en-GB" sz="3200" spc="-1" strike="noStrike">
                <a:solidFill>
                  <a:srgbClr val="ffffff"/>
                </a:solidFill>
                <a:latin typeface="Courier New"/>
              </a:rPr>
              <a:t> language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strong compiler</a:t>
            </a:r>
            <a:endParaRPr b="0" lang="en-GB" sz="18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borrow system</a:t>
            </a:r>
            <a:endParaRPr b="0" lang="en-GB" sz="18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ffffff"/>
                </a:solidFill>
                <a:latin typeface="Courier New"/>
              </a:rPr>
              <a:t>variable lifetimes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360000" y="3907440"/>
            <a:ext cx="683928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200" spc="-1" strike="noStrike">
                <a:solidFill>
                  <a:srgbClr val="ffffff"/>
                </a:solidFill>
                <a:latin typeface="Courier New"/>
                <a:ea typeface="DejaVu Sans"/>
              </a:rPr>
              <a:t>Stroustrups </a:t>
            </a:r>
            <a:r>
              <a:rPr b="0" lang="en-GB" sz="3200" spc="-1" strike="noStrike" u="sng">
                <a:solidFill>
                  <a:srgbClr val="ffffff"/>
                </a:solidFill>
                <a:uFillTx/>
                <a:latin typeface="Courier New"/>
                <a:ea typeface="DejaVu Sans"/>
              </a:rPr>
              <a:t>criticism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2000" spc="-1" strike="noStrike">
                <a:solidFill>
                  <a:srgbClr val="ffffff"/>
                </a:solidFill>
                <a:latin typeface="Courier New"/>
                <a:ea typeface="DejaVu Sans"/>
              </a:rPr>
              <a:t>“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  <a:ea typeface="DejaVu Sans"/>
              </a:rPr>
              <a:t>every </a:t>
            </a:r>
            <a:r>
              <a:rPr b="0" lang="en-GB" sz="2000" spc="-1" strike="noStrike" u="sng">
                <a:solidFill>
                  <a:srgbClr val="ffffff"/>
                </a:solidFill>
                <a:uFillTx/>
                <a:latin typeface="Courier New"/>
                <a:ea typeface="DejaVu Sans"/>
              </a:rPr>
              <a:t>safe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  <a:ea typeface="DejaVu Sans"/>
              </a:rPr>
              <a:t> language, including </a:t>
            </a:r>
            <a:r>
              <a:rPr b="0" lang="en-GB" sz="2000" spc="-1" strike="noStrike" u="sng">
                <a:solidFill>
                  <a:srgbClr val="ffffff"/>
                </a:solidFill>
                <a:uFillTx/>
                <a:latin typeface="Courier New"/>
                <a:ea typeface="DejaVu Sans"/>
              </a:rPr>
              <a:t>rust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  <a:ea typeface="DejaVu Sans"/>
              </a:rPr>
              <a:t>, has loopholes allowing </a:t>
            </a:r>
            <a:r>
              <a:rPr b="0" lang="en-GB" sz="2000" spc="-1" strike="noStrike" u="sng">
                <a:solidFill>
                  <a:srgbClr val="ffffff"/>
                </a:solidFill>
                <a:uFillTx/>
                <a:latin typeface="Courier New"/>
                <a:ea typeface="DejaVu Sans"/>
              </a:rPr>
              <a:t>unsafe</a:t>
            </a:r>
            <a:r>
              <a:rPr b="0" lang="en-GB" sz="2000" spc="-1" strike="noStrike">
                <a:solidFill>
                  <a:srgbClr val="ffffff"/>
                </a:solidFill>
                <a:latin typeface="Courier New"/>
                <a:ea typeface="DejaVu Sans"/>
              </a:rPr>
              <a:t> code”</a:t>
            </a:r>
            <a:endParaRPr b="0" lang="en-GB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 rot="16200000">
            <a:off x="-1973880" y="2299680"/>
            <a:ext cx="4894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4400" spc="-1" strike="noStrike">
                <a:solidFill>
                  <a:srgbClr val="ffffff"/>
                </a:solidFill>
                <a:latin typeface="Reznor"/>
              </a:rPr>
              <a:t>Memory </a:t>
            </a:r>
            <a:r>
              <a:rPr b="0" lang="en-GB" sz="4400" spc="-1" strike="noStrike">
                <a:solidFill>
                  <a:srgbClr val="ffffff"/>
                </a:solidFill>
                <a:latin typeface="Reznor"/>
              </a:rPr>
              <a:t>	</a:t>
            </a:r>
            <a:r>
              <a:rPr b="0" lang="en-GB" sz="4400" spc="-1" strike="noStrike">
                <a:solidFill>
                  <a:srgbClr val="ffffff"/>
                </a:solidFill>
                <a:latin typeface="Reznor"/>
              </a:rPr>
              <a:t>safety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1224720" y="164160"/>
            <a:ext cx="8494920" cy="73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latin typeface="Courier New"/>
              </a:rPr>
              <a:t>Accessing memory typically outsi</a:t>
            </a:r>
            <a:r>
              <a:rPr b="0" lang="en-GB" sz="1600" spc="-1" strike="noStrike">
                <a:solidFill>
                  <a:srgbClr val="000000"/>
                </a:solidFill>
                <a:latin typeface="Courier New"/>
              </a:rPr>
              <a:t>de</a:t>
            </a: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1600" spc="-1" strike="noStrike" u="sng">
                <a:solidFill>
                  <a:srgbClr val="ffffff"/>
                </a:solidFill>
                <a:uFillTx/>
                <a:latin typeface="Courier New"/>
              </a:rPr>
              <a:t>the bounds</a:t>
            </a:r>
            <a:r>
              <a:rPr b="0" lang="en-GB" sz="1600" spc="-1" strike="noStrike">
                <a:latin typeface="Courier New"/>
              </a:rPr>
              <a:t> of a data structure which then provides a </a:t>
            </a:r>
            <a:r>
              <a:rPr b="0" lang="en-GB" sz="1600" spc="-1" strike="noStrike" u="sng">
                <a:uFillTx/>
                <a:latin typeface="Courier New"/>
              </a:rPr>
              <a:t>vector</a:t>
            </a:r>
            <a:r>
              <a:rPr b="0" lang="en-GB" sz="1600" spc="-1" strike="noStrike">
                <a:latin typeface="Courier New"/>
              </a:rPr>
              <a:t> to </a:t>
            </a:r>
            <a:r>
              <a:rPr b="0" lang="en-GB" sz="1600" spc="-1" strike="noStrike" u="sng">
                <a:solidFill>
                  <a:srgbClr val="ffffff"/>
                </a:solidFill>
                <a:uFillTx/>
                <a:latin typeface="Courier New"/>
              </a:rPr>
              <a:t>attack from</a:t>
            </a:r>
            <a:r>
              <a:rPr b="0" lang="en-GB" sz="1600" spc="-1" strike="noStrike">
                <a:solidFill>
                  <a:srgbClr val="000000"/>
                </a:solidFill>
                <a:latin typeface="Courier New"/>
              </a:rPr>
              <a:t> t</a:t>
            </a:r>
            <a:r>
              <a:rPr b="0" lang="en-GB" sz="1600" spc="-1" strike="noStrike">
                <a:latin typeface="Courier New"/>
              </a:rPr>
              <a:t>o </a:t>
            </a:r>
            <a:r>
              <a:rPr b="0" lang="en-GB" sz="1600" spc="-1" strike="noStrike" u="sng">
                <a:uFillTx/>
                <a:latin typeface="Courier New"/>
              </a:rPr>
              <a:t>conduct further exploitation/attack.</a:t>
            </a:r>
            <a:endParaRPr b="0" lang="en-GB" sz="1600" spc="-1" strike="noStrike">
              <a:latin typeface="Courier New"/>
            </a:endParaRPr>
          </a:p>
        </p:txBody>
      </p:sp>
      <p:sp>
        <p:nvSpPr>
          <p:cNvPr id="229" name=""/>
          <p:cNvSpPr/>
          <p:nvPr/>
        </p:nvSpPr>
        <p:spPr>
          <a:xfrm>
            <a:off x="8280000" y="5379480"/>
            <a:ext cx="1856520" cy="28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000000"/>
                </a:solidFill>
                <a:latin typeface="Arial"/>
                <a:ea typeface="DejaVu Sans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  <p:graphicFrame>
        <p:nvGraphicFramePr>
          <p:cNvPr id="230" name=""/>
          <p:cNvGraphicFramePr/>
          <p:nvPr/>
        </p:nvGraphicFramePr>
        <p:xfrm>
          <a:off x="1214640" y="1103400"/>
          <a:ext cx="5225400" cy="3315600"/>
        </p:xfrm>
        <a:graphic>
          <a:graphicData uri="http://schemas.openxmlformats.org/drawingml/2006/table">
            <a:tbl>
              <a:tblPr/>
              <a:tblGrid>
                <a:gridCol w="1611720"/>
                <a:gridCol w="3614040"/>
              </a:tblGrid>
              <a:tr h="4345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200" spc="-1" strike="noStrike">
                          <a:latin typeface="Courier New"/>
                        </a:rPr>
                        <a:t>Android</a:t>
                      </a:r>
                      <a:endParaRPr b="0" lang="en-GB" sz="12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000" spc="-1" strike="noStrike">
                          <a:latin typeface="Courier New"/>
                        </a:rPr>
                        <a:t>&gt;65% of High &amp; Critical security bugs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51336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200" spc="-1" strike="noStrike">
                          <a:latin typeface="Courier New"/>
                        </a:rPr>
                        <a:t>Android</a:t>
                      </a:r>
                      <a:endParaRPr b="0" lang="en-GB" sz="1200" spc="-1" strike="noStrike">
                        <a:latin typeface="Courier New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800" spc="-1" strike="noStrike">
                          <a:latin typeface="Courier New"/>
                        </a:rPr>
                        <a:t>(bluetooth &amp; media components)</a:t>
                      </a:r>
                      <a:endParaRPr b="0" lang="en-GB" sz="8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000" spc="-1" strike="noStrike">
                          <a:latin typeface="Courier New"/>
                        </a:rPr>
                        <a:t>90% of vulnerabilities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200" spc="-1" strike="noStrike">
                          <a:latin typeface="Courier New"/>
                        </a:rPr>
                        <a:t>IOS 12</a:t>
                      </a:r>
                      <a:endParaRPr b="0" lang="en-GB" sz="12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000" spc="-1" strike="noStrike">
                          <a:latin typeface="Courier New"/>
                        </a:rPr>
                        <a:t>66.3% of all vulnerabilities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571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200" spc="-1" strike="noStrike">
                          <a:latin typeface="Courier New"/>
                        </a:rPr>
                        <a:t>MacOS Mojave</a:t>
                      </a:r>
                      <a:endParaRPr b="0" lang="en-GB" sz="12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000" spc="-1" strike="noStrike">
                          <a:latin typeface="Courier New"/>
                        </a:rPr>
                        <a:t>71.5% of all vulnerabilities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4200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200" spc="-1" strike="noStrike">
                          <a:latin typeface="Courier New"/>
                        </a:rPr>
                        <a:t>Chrome</a:t>
                      </a:r>
                      <a:endParaRPr b="0" lang="en-GB" sz="12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000" spc="-1" strike="noStrike">
                          <a:latin typeface="Courier New"/>
                        </a:rPr>
                        <a:t>~70% of serious security bugs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0816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200" spc="-1" strike="noStrike">
                          <a:latin typeface="Courier New"/>
                        </a:rPr>
                        <a:t>Microsoft</a:t>
                      </a:r>
                      <a:endParaRPr b="0" lang="en-GB" sz="12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000" spc="-1" strike="noStrike">
                          <a:latin typeface="Courier New"/>
                        </a:rPr>
                        <a:t>~70% of CVE vulnerabilities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45612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200" spc="-1" strike="noStrike">
                          <a:latin typeface="Courier New"/>
                        </a:rPr>
                        <a:t>Firefox </a:t>
                      </a:r>
                      <a:endParaRPr b="0" lang="en-GB" sz="1200" spc="-1" strike="noStrike">
                        <a:latin typeface="Courier New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800" spc="-1" strike="noStrike">
                          <a:latin typeface="Courier New"/>
                        </a:rPr>
                        <a:t>(CSS subsystem)</a:t>
                      </a:r>
                      <a:endParaRPr b="0" lang="en-GB" sz="8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000" spc="-1" strike="noStrike">
                          <a:latin typeface="Courier New"/>
                        </a:rPr>
                        <a:t>73.9% of bugs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54756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200" spc="-1" strike="noStrike">
                          <a:latin typeface="Courier New"/>
                        </a:rPr>
                        <a:t>Ubuntu kernel</a:t>
                      </a:r>
                      <a:endParaRPr b="0" lang="en-GB" sz="12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0" lang="en-GB" sz="1000" spc="-1" strike="noStrike">
                          <a:latin typeface="Courier New"/>
                        </a:rPr>
                        <a:t>65% of CVEs (In security updates between November and May 2020)</a:t>
                      </a:r>
                      <a:endParaRPr b="0" lang="en-GB" sz="1000" spc="-1" strike="noStrike">
                        <a:latin typeface="Courier New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31" name=""/>
          <p:cNvSpPr/>
          <p:nvPr/>
        </p:nvSpPr>
        <p:spPr>
          <a:xfrm>
            <a:off x="1161720" y="4428360"/>
            <a:ext cx="1439640" cy="20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800" spc="-1" strike="noStrike">
                <a:solidFill>
                  <a:srgbClr val="ffffff"/>
                </a:solidFill>
                <a:latin typeface="Courier New"/>
              </a:rPr>
              <a:t>(Alex Gaynor, 2020)</a:t>
            </a:r>
            <a:endParaRPr b="0" lang="en-GB" sz="800" spc="-1" strike="noStrike">
              <a:latin typeface="Courier New"/>
            </a:endParaRPr>
          </a:p>
        </p:txBody>
      </p:sp>
      <p:sp>
        <p:nvSpPr>
          <p:cNvPr id="232" name=""/>
          <p:cNvSpPr/>
          <p:nvPr/>
        </p:nvSpPr>
        <p:spPr>
          <a:xfrm>
            <a:off x="7020000" y="1080000"/>
            <a:ext cx="2879640" cy="377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Each statistic is that of a </a:t>
            </a:r>
            <a:r>
              <a:rPr b="0" lang="en-GB" sz="1600" spc="-1" strike="noStrike" u="sng">
                <a:solidFill>
                  <a:srgbClr val="ffffff"/>
                </a:solidFill>
                <a:uFillTx/>
                <a:latin typeface="Courier New"/>
              </a:rPr>
              <a:t>large code base containing millions of lines of code</a:t>
            </a: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.</a:t>
            </a:r>
            <a:endParaRPr b="0" lang="en-GB" sz="1600" spc="-1" strike="noStrike">
              <a:latin typeface="Courier New"/>
            </a:endParaRPr>
          </a:p>
          <a:p>
            <a:pPr>
              <a:lnSpc>
                <a:spcPct val="100000"/>
              </a:lnSpc>
              <a:buNone/>
            </a:pPr>
            <a:endParaRPr b="0" lang="en-GB" sz="1600" spc="-1" strike="noStrike">
              <a:latin typeface="Courier New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All are written in C or C++.</a:t>
            </a:r>
            <a:endParaRPr b="0" lang="en-GB" sz="1600" spc="-1" strike="noStrike">
              <a:latin typeface="Courier New"/>
            </a:endParaRPr>
          </a:p>
          <a:p>
            <a:pPr>
              <a:lnSpc>
                <a:spcPct val="100000"/>
              </a:lnSpc>
              <a:buNone/>
            </a:pPr>
            <a:endParaRPr b="0" lang="en-GB" sz="1600" spc="-1" strike="noStrike">
              <a:latin typeface="Courier New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Includes;</a:t>
            </a:r>
            <a:endParaRPr b="0" lang="en-GB" sz="1600" spc="-1" strike="noStrike">
              <a:latin typeface="Courier New"/>
            </a:endParaRPr>
          </a:p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Use-after-free</a:t>
            </a:r>
            <a:endParaRPr b="0" lang="en-GB" sz="1600" spc="-1" strike="noStrike">
              <a:latin typeface="Courier New"/>
            </a:endParaRPr>
          </a:p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Double-free</a:t>
            </a:r>
            <a:endParaRPr b="0" lang="en-GB" sz="1600" spc="-1" strike="noStrike">
              <a:latin typeface="Courier New"/>
            </a:endParaRPr>
          </a:p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Heap Buffer overflow</a:t>
            </a:r>
            <a:endParaRPr b="0" lang="en-GB" sz="1600" spc="-1" strike="noStrike">
              <a:latin typeface="Courier New"/>
            </a:endParaRPr>
          </a:p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Integer overflow</a:t>
            </a:r>
            <a:endParaRPr b="0" lang="en-GB" sz="1600" spc="-1" strike="noStrike">
              <a:latin typeface="Courier New"/>
            </a:endParaRPr>
          </a:p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Out-of-bounds read</a:t>
            </a:r>
            <a:endParaRPr b="0" lang="en-GB" sz="1600" spc="-1" strike="noStrike">
              <a:latin typeface="Courier New"/>
            </a:endParaRPr>
          </a:p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ffffff"/>
                </a:solidFill>
                <a:latin typeface="Courier New"/>
              </a:rPr>
              <a:t>Out-of-bounds write</a:t>
            </a:r>
            <a:endParaRPr b="0" lang="en-GB" sz="1600" spc="-1" strike="noStrike">
              <a:latin typeface="Courier New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156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/>
          </p:nvPr>
        </p:nvSpPr>
        <p:spPr>
          <a:xfrm>
            <a:off x="504000" y="3651840"/>
            <a:ext cx="9070920" cy="156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8222760" y="5379480"/>
            <a:ext cx="1856520" cy="28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3420000" y="0"/>
            <a:ext cx="287964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2000" spc="-1" strike="noStrike" u="sng">
                <a:solidFill>
                  <a:srgbClr val="000000"/>
                </a:solidFill>
                <a:uFillTx/>
                <a:latin typeface="Reznor"/>
              </a:rPr>
              <a:t>the great below</a:t>
            </a:r>
            <a:br>
              <a:rPr sz="2000"/>
            </a:br>
            <a:endParaRPr b="0" lang="en-GB" sz="2000" spc="-1" strike="noStrike">
              <a:latin typeface="Reznor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360000" y="1312200"/>
            <a:ext cx="2699640" cy="264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Industry input has informed development and other aspects of project.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ffffff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Alex Gaynor</a:t>
            </a:r>
            <a:endParaRPr b="0" lang="en-GB" sz="15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ffffff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Miguel Ojeda</a:t>
            </a:r>
            <a:endParaRPr b="0" lang="en-GB" sz="15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ffffff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Jonathan Blow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/>
          </p:nvPr>
        </p:nvSpPr>
        <p:spPr>
          <a:xfrm>
            <a:off x="3240000" y="1260000"/>
            <a:ext cx="3239640" cy="377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5000"/>
          </a:bodyPr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Have enabled Rust support on  Linux 6.1 Machine.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USB support is under development within RFL.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Not all kernel subsystems are implemented.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Conclusion seems to be that the project is still quite young but has a bright future.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</a:rPr>
              <a:t>Demo: compilation &amp; execution of ‘Hello, World’ in a Rust driver. 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240" name=""/>
          <p:cNvSpPr/>
          <p:nvPr/>
        </p:nvSpPr>
        <p:spPr>
          <a:xfrm>
            <a:off x="0" y="5400000"/>
            <a:ext cx="1856520" cy="28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241" name=""/>
          <p:cNvSpPr/>
          <p:nvPr/>
        </p:nvSpPr>
        <p:spPr>
          <a:xfrm>
            <a:off x="4140000" y="788400"/>
            <a:ext cx="2339640" cy="29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Courier New"/>
              </a:rPr>
              <a:t>(development)</a:t>
            </a:r>
            <a:endParaRPr b="0" lang="en-GB" sz="1400" spc="-1" strike="noStrike">
              <a:latin typeface="Courier New"/>
            </a:endParaRPr>
          </a:p>
        </p:txBody>
      </p:sp>
      <p:sp>
        <p:nvSpPr>
          <p:cNvPr id="242" name=""/>
          <p:cNvSpPr/>
          <p:nvPr/>
        </p:nvSpPr>
        <p:spPr>
          <a:xfrm>
            <a:off x="720000" y="772200"/>
            <a:ext cx="1440000" cy="30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(progress)</a:t>
            </a:r>
            <a:endParaRPr b="0" lang="en-GB" sz="1500" spc="-1" strike="noStrike">
              <a:latin typeface="Courier New"/>
            </a:endParaRPr>
          </a:p>
        </p:txBody>
      </p:sp>
      <p:sp>
        <p:nvSpPr>
          <p:cNvPr id="243" name="PlaceHolder 5"/>
          <p:cNvSpPr/>
          <p:nvPr/>
        </p:nvSpPr>
        <p:spPr>
          <a:xfrm>
            <a:off x="6840000" y="1260000"/>
            <a:ext cx="3239640" cy="34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 fontScale="92000"/>
          </a:bodyPr>
          <a:p>
            <a:pPr>
              <a:lnSpc>
                <a:spcPct val="100000"/>
              </a:lnSpc>
              <a:buNone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Google &amp; Android 13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 u="sng">
                <a:solidFill>
                  <a:srgbClr val="ffffff"/>
                </a:solidFill>
                <a:uFillTx/>
                <a:latin typeface="Courier New"/>
              </a:rPr>
              <a:t>Significant drop</a:t>
            </a: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 in </a:t>
            </a:r>
            <a:r>
              <a:rPr b="0" lang="en-GB" sz="1000" spc="-1" strike="noStrike" u="sng">
                <a:solidFill>
                  <a:srgbClr val="ffffff"/>
                </a:solidFill>
                <a:uFillTx/>
                <a:latin typeface="Courier New"/>
              </a:rPr>
              <a:t>memory safety</a:t>
            </a: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 vulns &amp; severity.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Now </a:t>
            </a:r>
            <a:r>
              <a:rPr b="0" lang="en-GB" sz="1000" spc="-1" strike="noStrike" u="sng">
                <a:solidFill>
                  <a:srgbClr val="ffffff"/>
                </a:solidFill>
                <a:uFillTx/>
                <a:latin typeface="Courier New"/>
              </a:rPr>
              <a:t>35%</a:t>
            </a: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 of </a:t>
            </a:r>
            <a:r>
              <a:rPr b="0" lang="en-GB" sz="1000" spc="-1" strike="noStrike" u="sng">
                <a:solidFill>
                  <a:srgbClr val="ffffff"/>
                </a:solidFill>
                <a:uFillTx/>
                <a:latin typeface="Courier New"/>
              </a:rPr>
              <a:t>total</a:t>
            </a: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 Android vulns (previously 76%).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Rust adopted in </a:t>
            </a:r>
            <a:r>
              <a:rPr b="0" lang="en-GB" sz="1000" spc="-1" strike="noStrike" u="sng">
                <a:solidFill>
                  <a:srgbClr val="ffffff"/>
                </a:solidFill>
                <a:uFillTx/>
                <a:latin typeface="Courier New"/>
              </a:rPr>
              <a:t>Android 12</a:t>
            </a: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 as </a:t>
            </a:r>
            <a:r>
              <a:rPr b="0" lang="en-GB" sz="1000" spc="-1" strike="noStrike" u="sng">
                <a:solidFill>
                  <a:srgbClr val="ffffff"/>
                </a:solidFill>
                <a:uFillTx/>
                <a:latin typeface="Courier New"/>
              </a:rPr>
              <a:t>alt to C/C++</a:t>
            </a: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 u="sng">
                <a:solidFill>
                  <a:srgbClr val="ffffff"/>
                </a:solidFill>
                <a:uFillTx/>
                <a:latin typeface="Courier New"/>
              </a:rPr>
              <a:t>0 memory safety vulnerabilities</a:t>
            </a: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 in Android Rust code.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Exo-kernel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Remove as many hardware abstractions as possible.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Allow the application to control its own memory resources.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Paging, Scheduling, Context, Faults.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000" spc="-1" strike="noStrike">
                <a:solidFill>
                  <a:srgbClr val="ffffff"/>
                </a:solidFill>
                <a:latin typeface="Courier New"/>
              </a:rPr>
              <a:t>Improve performance, efficiency, development, testing.  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500" spc="-1" strike="noStrike">
              <a:latin typeface="Arial"/>
            </a:endParaRPr>
          </a:p>
        </p:txBody>
      </p:sp>
      <p:sp>
        <p:nvSpPr>
          <p:cNvPr id="244" name=""/>
          <p:cNvSpPr/>
          <p:nvPr/>
        </p:nvSpPr>
        <p:spPr>
          <a:xfrm>
            <a:off x="7380000" y="720000"/>
            <a:ext cx="1485360" cy="30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1500" spc="-1" strike="noStrike">
                <a:solidFill>
                  <a:srgbClr val="ffffff"/>
                </a:solidFill>
                <a:latin typeface="Courier New"/>
              </a:rPr>
              <a:t>(findings)</a:t>
            </a:r>
            <a:endParaRPr b="0" lang="en-GB" sz="1500" spc="-1" strike="noStrike">
              <a:latin typeface="Courier New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" descr=""/>
          <p:cNvPicPr/>
          <p:nvPr/>
        </p:nvPicPr>
        <p:blipFill>
          <a:blip r:embed="rId2"/>
          <a:stretch/>
        </p:blipFill>
        <p:spPr>
          <a:xfrm flipH="1">
            <a:off x="2948040" y="1980000"/>
            <a:ext cx="3891960" cy="3040560"/>
          </a:xfrm>
          <a:prstGeom prst="rect">
            <a:avLst/>
          </a:prstGeom>
          <a:ln w="0">
            <a:noFill/>
          </a:ln>
        </p:spPr>
      </p:pic>
      <p:pic>
        <p:nvPicPr>
          <p:cNvPr id="246" name="" descr=""/>
          <p:cNvPicPr/>
          <p:nvPr/>
        </p:nvPicPr>
        <p:blipFill>
          <a:blip r:embed="rId3"/>
          <a:stretch/>
        </p:blipFill>
        <p:spPr>
          <a:xfrm flipH="1">
            <a:off x="8976600" y="1773360"/>
            <a:ext cx="1643400" cy="2006640"/>
          </a:xfrm>
          <a:prstGeom prst="rect">
            <a:avLst/>
          </a:prstGeom>
          <a:ln w="0">
            <a:noFill/>
          </a:ln>
        </p:spPr>
      </p:pic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180000" y="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1800" spc="-1" strike="noStrike" u="sng">
                <a:uFillTx/>
                <a:latin typeface="Courier New"/>
              </a:rPr>
              <a:t>Enabling Rust support on </a:t>
            </a:r>
            <a:r>
              <a:rPr b="0" lang="en-GB" sz="1800" spc="-1" strike="noStrike" u="sng">
                <a:uFillTx/>
                <a:latin typeface="Courier New"/>
              </a:rPr>
              <a:t>Linux (6.1 and beyond)</a:t>
            </a:r>
            <a:endParaRPr b="0" lang="en-GB" sz="1800" spc="-1" strike="noStrike" u="sng">
              <a:uFillTx/>
              <a:latin typeface="Courier New"/>
            </a:endParaRPr>
          </a:p>
        </p:txBody>
      </p:sp>
      <p:sp>
        <p:nvSpPr>
          <p:cNvPr id="248" name=""/>
          <p:cNvSpPr/>
          <p:nvPr/>
        </p:nvSpPr>
        <p:spPr>
          <a:xfrm>
            <a:off x="0" y="5379480"/>
            <a:ext cx="1856520" cy="28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i="1" lang="en-GB" sz="1400" spc="-1" strike="noStrike">
                <a:solidFill>
                  <a:srgbClr val="000000"/>
                </a:solidFill>
                <a:latin typeface="Arial"/>
                <a:ea typeface="DejaVu Sans"/>
              </a:rPr>
              <a:t>Image: David Carson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49" name="" descr=""/>
          <p:cNvPicPr/>
          <p:nvPr/>
        </p:nvPicPr>
        <p:blipFill>
          <a:blip r:embed="rId4"/>
          <a:stretch/>
        </p:blipFill>
        <p:spPr>
          <a:xfrm>
            <a:off x="272160" y="2700000"/>
            <a:ext cx="1707840" cy="1620000"/>
          </a:xfrm>
          <a:prstGeom prst="rect">
            <a:avLst/>
          </a:prstGeom>
          <a:ln w="0">
            <a:noFill/>
          </a:ln>
        </p:spPr>
      </p:pic>
      <p:pic>
        <p:nvPicPr>
          <p:cNvPr id="250" name="" descr=""/>
          <p:cNvPicPr/>
          <p:nvPr/>
        </p:nvPicPr>
        <p:blipFill>
          <a:blip r:embed="rId5"/>
          <a:stretch/>
        </p:blipFill>
        <p:spPr>
          <a:xfrm>
            <a:off x="4051440" y="2700360"/>
            <a:ext cx="1707840" cy="1620000"/>
          </a:xfrm>
          <a:prstGeom prst="rect">
            <a:avLst/>
          </a:prstGeom>
          <a:ln w="0">
            <a:noFill/>
          </a:ln>
        </p:spPr>
      </p:pic>
      <p:pic>
        <p:nvPicPr>
          <p:cNvPr id="251" name="" descr=""/>
          <p:cNvPicPr/>
          <p:nvPr/>
        </p:nvPicPr>
        <p:blipFill>
          <a:blip r:embed="rId6"/>
          <a:stretch/>
        </p:blipFill>
        <p:spPr>
          <a:xfrm>
            <a:off x="6456600" y="1800000"/>
            <a:ext cx="1643400" cy="2006640"/>
          </a:xfrm>
          <a:prstGeom prst="rect">
            <a:avLst/>
          </a:prstGeom>
          <a:ln w="0">
            <a:noFill/>
          </a:ln>
        </p:spPr>
      </p:pic>
      <p:pic>
        <p:nvPicPr>
          <p:cNvPr id="252" name="" descr=""/>
          <p:cNvPicPr/>
          <p:nvPr/>
        </p:nvPicPr>
        <p:blipFill>
          <a:blip r:embed="rId7"/>
          <a:stretch/>
        </p:blipFill>
        <p:spPr>
          <a:xfrm>
            <a:off x="7832160" y="2700000"/>
            <a:ext cx="1707840" cy="1620000"/>
          </a:xfrm>
          <a:prstGeom prst="rect">
            <a:avLst/>
          </a:prstGeom>
          <a:ln w="0">
            <a:noFill/>
          </a:ln>
        </p:spPr>
      </p:pic>
      <p:sp>
        <p:nvSpPr>
          <p:cNvPr id="253" name=""/>
          <p:cNvSpPr txBox="1"/>
          <p:nvPr/>
        </p:nvSpPr>
        <p:spPr>
          <a:xfrm>
            <a:off x="180000" y="1032840"/>
            <a:ext cx="1980000" cy="112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800" spc="-1" strike="noStrike">
                <a:latin typeface="Courier New"/>
              </a:rPr>
              <a:t>Recompile your existing </a:t>
            </a:r>
            <a:r>
              <a:rPr b="0" lang="en-GB" sz="1800" spc="-1" strike="noStrike">
                <a:latin typeface="Courier New"/>
              </a:rPr>
              <a:t>kernel to Linux 6.1+.</a:t>
            </a:r>
            <a:endParaRPr b="0" lang="en-GB" sz="1800" spc="-1" strike="noStrike">
              <a:latin typeface="Courier New"/>
            </a:endParaRPr>
          </a:p>
        </p:txBody>
      </p:sp>
      <p:sp>
        <p:nvSpPr>
          <p:cNvPr id="254" name=""/>
          <p:cNvSpPr txBox="1"/>
          <p:nvPr/>
        </p:nvSpPr>
        <p:spPr>
          <a:xfrm>
            <a:off x="3780000" y="1080000"/>
            <a:ext cx="2520000" cy="138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800" spc="-1" strike="noStrike">
                <a:latin typeface="Courier New"/>
              </a:rPr>
              <a:t>Recompile this new 6.1 kernel with </a:t>
            </a:r>
            <a:r>
              <a:rPr b="0" lang="en-GB" sz="1800" spc="-1" strike="noStrike">
                <a:latin typeface="Courier New"/>
              </a:rPr>
              <a:t>Rust enabled.</a:t>
            </a:r>
            <a:endParaRPr b="0" lang="en-GB" sz="1800" spc="-1" strike="noStrike">
              <a:latin typeface="Courier New"/>
            </a:endParaRPr>
          </a:p>
        </p:txBody>
      </p:sp>
      <p:sp>
        <p:nvSpPr>
          <p:cNvPr id="255" name=""/>
          <p:cNvSpPr txBox="1"/>
          <p:nvPr/>
        </p:nvSpPr>
        <p:spPr>
          <a:xfrm>
            <a:off x="7560000" y="1080000"/>
            <a:ext cx="2340000" cy="867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800" spc="-1" strike="noStrike">
                <a:solidFill>
                  <a:srgbClr val="fffafa"/>
                </a:solidFill>
                <a:latin typeface="Courier New"/>
              </a:rPr>
              <a:t>Enjoy your new </a:t>
            </a:r>
            <a:r>
              <a:rPr b="0" lang="en-GB" sz="1800" spc="-1" strike="noStrike" u="sng">
                <a:solidFill>
                  <a:srgbClr val="fffafa"/>
                </a:solidFill>
                <a:uFillTx/>
                <a:latin typeface="Courier New"/>
              </a:rPr>
              <a:t>Rust</a:t>
            </a:r>
            <a:r>
              <a:rPr b="0" lang="en-GB" sz="1800" spc="-1" strike="noStrike">
                <a:solidFill>
                  <a:srgbClr val="fffafa"/>
                </a:solidFill>
                <a:latin typeface="Courier New"/>
              </a:rPr>
              <a:t>-y kernel!</a:t>
            </a:r>
            <a:endParaRPr b="0" lang="en-GB" sz="1800" spc="-1" strike="noStrike">
              <a:solidFill>
                <a:srgbClr val="fffafa"/>
              </a:solidFill>
              <a:latin typeface="Courier New"/>
            </a:endParaRPr>
          </a:p>
        </p:txBody>
      </p:sp>
      <p:sp>
        <p:nvSpPr>
          <p:cNvPr id="256" name=""/>
          <p:cNvSpPr/>
          <p:nvPr/>
        </p:nvSpPr>
        <p:spPr>
          <a:xfrm>
            <a:off x="1980000" y="3600000"/>
            <a:ext cx="1980000" cy="0"/>
          </a:xfrm>
          <a:prstGeom prst="line">
            <a:avLst/>
          </a:prstGeom>
          <a:ln cap="rnd" w="12600">
            <a:solidFill>
              <a:srgbClr val="000000"/>
            </a:solidFill>
            <a:prstDash val="lg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"/>
          <p:cNvSpPr/>
          <p:nvPr/>
        </p:nvSpPr>
        <p:spPr>
          <a:xfrm>
            <a:off x="5760000" y="3600000"/>
            <a:ext cx="1980000" cy="0"/>
          </a:xfrm>
          <a:prstGeom prst="line">
            <a:avLst/>
          </a:prstGeom>
          <a:ln cap="rnd" w="12600">
            <a:solidFill>
              <a:srgbClr val="000000"/>
            </a:solidFill>
            <a:prstDash val="lgDash"/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"/>
          <p:cNvSpPr txBox="1"/>
          <p:nvPr/>
        </p:nvSpPr>
        <p:spPr>
          <a:xfrm>
            <a:off x="2160000" y="3705480"/>
            <a:ext cx="1620000" cy="434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200" spc="-1" strike="noStrike">
                <a:latin typeface="Courier New"/>
              </a:rPr>
              <a:t>Install and configure Rust</a:t>
            </a:r>
            <a:endParaRPr b="0" lang="en-GB" sz="1200" spc="-1" strike="noStrike">
              <a:latin typeface="Courier New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2023-02-15T15:32:23Z</dcterms:created>
  <dc:creator/>
  <dc:description/>
  <dc:language>en-GB</dc:language>
  <cp:lastModifiedBy/>
  <dcterms:modified xsi:type="dcterms:W3CDTF">2023-02-20T16:45:06Z</dcterms:modified>
  <cp:revision>20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